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73" r:id="rId8"/>
    <p:sldId id="264" r:id="rId9"/>
    <p:sldId id="268" r:id="rId10"/>
    <p:sldId id="265" r:id="rId11"/>
    <p:sldId id="267" r:id="rId12"/>
    <p:sldId id="274" r:id="rId13"/>
    <p:sldId id="266" r:id="rId14"/>
    <p:sldId id="278" r:id="rId15"/>
    <p:sldId id="270" r:id="rId16"/>
    <p:sldId id="269" r:id="rId17"/>
    <p:sldId id="271" r:id="rId18"/>
    <p:sldId id="272" r:id="rId19"/>
    <p:sldId id="275" r:id="rId20"/>
    <p:sldId id="277" r:id="rId21"/>
    <p:sldId id="276" r:id="rId22"/>
    <p:sldId id="258" r:id="rId23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F254D8-9D07-4411-8D85-BBF4AD9924CD}">
          <p14:sldIdLst>
            <p14:sldId id="256"/>
            <p14:sldId id="257"/>
            <p14:sldId id="259"/>
            <p14:sldId id="260"/>
            <p14:sldId id="261"/>
            <p14:sldId id="262"/>
            <p14:sldId id="273"/>
            <p14:sldId id="264"/>
            <p14:sldId id="268"/>
            <p14:sldId id="265"/>
            <p14:sldId id="267"/>
            <p14:sldId id="274"/>
            <p14:sldId id="266"/>
            <p14:sldId id="278"/>
            <p14:sldId id="270"/>
            <p14:sldId id="269"/>
            <p14:sldId id="271"/>
            <p14:sldId id="272"/>
            <p14:sldId id="275"/>
            <p14:sldId id="277"/>
            <p14:sldId id="276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99FF66"/>
    <a:srgbClr val="6699FF"/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22" autoAdjust="0"/>
  </p:normalViewPr>
  <p:slideViewPr>
    <p:cSldViewPr>
      <p:cViewPr>
        <p:scale>
          <a:sx n="50" d="100"/>
          <a:sy n="50" d="100"/>
        </p:scale>
        <p:origin x="-564" y="-474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97264669971777"/>
          <c:y val="4.5294153417759664E-2"/>
          <c:w val="0.83456752733213613"/>
          <c:h val="0.83706825898606718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8124004109285457E-2"/>
                  <c:y val="-3.5294117647058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453821170389297E-2"/>
                  <c:y val="-2.3529411764705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Лист1!$B$3:$B$4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Лист1!$C$3:$C$4</c:f>
              <c:numCache>
                <c:formatCode>#,##0.00</c:formatCode>
                <c:ptCount val="2"/>
                <c:pt idx="0">
                  <c:v>918525.3</c:v>
                </c:pt>
                <c:pt idx="1">
                  <c:v>924559.3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027072"/>
        <c:axId val="63025536"/>
        <c:axId val="0"/>
      </c:bar3DChart>
      <c:catAx>
        <c:axId val="63027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chemeClr val="accent6">
                    <a:lumMod val="50000"/>
                  </a:schemeClr>
                </a:solidFill>
              </a:defRPr>
            </a:pPr>
            <a:endParaRPr lang="ru-RU"/>
          </a:p>
        </c:txPr>
        <c:crossAx val="63025536"/>
        <c:crosses val="autoZero"/>
        <c:auto val="1"/>
        <c:lblAlgn val="ctr"/>
        <c:lblOffset val="100"/>
        <c:noMultiLvlLbl val="0"/>
      </c:catAx>
      <c:valAx>
        <c:axId val="630255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 b="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r>
                  <a:rPr lang="ru-RU" sz="2400" b="0">
                    <a:solidFill>
                      <a:schemeClr val="accent6">
                        <a:lumMod val="50000"/>
                      </a:schemeClr>
                    </a:solidFill>
                  </a:rPr>
                  <a:t>тыс.</a:t>
                </a:r>
                <a:r>
                  <a:rPr lang="ru-RU" sz="2400" b="0" baseline="0">
                    <a:solidFill>
                      <a:schemeClr val="accent6">
                        <a:lumMod val="50000"/>
                      </a:schemeClr>
                    </a:solidFill>
                  </a:rPr>
                  <a:t> рублей</a:t>
                </a:r>
                <a:endParaRPr lang="ru-RU" sz="2400" b="0">
                  <a:solidFill>
                    <a:schemeClr val="accent6">
                      <a:lumMod val="50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6.6653530659997379E-2"/>
              <c:y val="0.26996729863885011"/>
            </c:manualLayout>
          </c:layout>
          <c:overlay val="0"/>
        </c:title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chemeClr val="accent6">
                    <a:lumMod val="50000"/>
                  </a:schemeClr>
                </a:solidFill>
              </a:defRPr>
            </a:pPr>
            <a:endParaRPr lang="ru-RU"/>
          </a:p>
        </c:txPr>
        <c:crossAx val="63027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2400" b="0">
                <a:solidFill>
                  <a:schemeClr val="accent6">
                    <a:lumMod val="50000"/>
                  </a:schemeClr>
                </a:solidFill>
              </a:defRPr>
            </a:pPr>
            <a:r>
              <a:rPr lang="ru-RU" sz="2400" b="0">
                <a:solidFill>
                  <a:schemeClr val="accent6">
                    <a:lumMod val="50000"/>
                  </a:schemeClr>
                </a:solidFill>
              </a:rPr>
              <a:t>Динамика доходов и расходов </a:t>
            </a:r>
          </a:p>
        </c:rich>
      </c:tx>
      <c:layout>
        <c:manualLayout>
          <c:xMode val="edge"/>
          <c:yMode val="edge"/>
          <c:x val="0.36149754413550583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665321893960598"/>
          <c:y val="7.8276355353810903E-2"/>
          <c:w val="0.7781377692566912"/>
          <c:h val="0.681880569118994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Лист1!$A$43</c:f>
              <c:strCache>
                <c:ptCount val="1"/>
                <c:pt idx="0">
                  <c:v>Всего доходов, тыс. руб.</c:v>
                </c:pt>
              </c:strCache>
            </c:strRef>
          </c:tx>
          <c:invertIfNegative val="0"/>
          <c:cat>
            <c:numRef>
              <c:f>Лист1!$B$42:$F$42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Лист1!$B$43:$F$43</c:f>
              <c:numCache>
                <c:formatCode>#,##0.00</c:formatCode>
                <c:ptCount val="5"/>
                <c:pt idx="0">
                  <c:v>1070650</c:v>
                </c:pt>
                <c:pt idx="1">
                  <c:v>1078268</c:v>
                </c:pt>
                <c:pt idx="2">
                  <c:v>702400.5</c:v>
                </c:pt>
                <c:pt idx="3">
                  <c:v>815370.5</c:v>
                </c:pt>
                <c:pt idx="4">
                  <c:v>918525.3</c:v>
                </c:pt>
              </c:numCache>
            </c:numRef>
          </c:val>
        </c:ser>
        <c:ser>
          <c:idx val="1"/>
          <c:order val="1"/>
          <c:tx>
            <c:strRef>
              <c:f>Лист1!$A$44</c:f>
              <c:strCache>
                <c:ptCount val="1"/>
                <c:pt idx="0">
                  <c:v>Всего расходов, тыс. руб.</c:v>
                </c:pt>
              </c:strCache>
            </c:strRef>
          </c:tx>
          <c:invertIfNegative val="0"/>
          <c:cat>
            <c:numRef>
              <c:f>Лист1!$B$42:$F$42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Лист1!$B$44:$F$44</c:f>
              <c:numCache>
                <c:formatCode>#,##0.00</c:formatCode>
                <c:ptCount val="5"/>
                <c:pt idx="0">
                  <c:v>1055625.2</c:v>
                </c:pt>
                <c:pt idx="1">
                  <c:v>1090994</c:v>
                </c:pt>
                <c:pt idx="2">
                  <c:v>702445.6</c:v>
                </c:pt>
                <c:pt idx="3">
                  <c:v>806409.9</c:v>
                </c:pt>
                <c:pt idx="4">
                  <c:v>924559.3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765888"/>
        <c:axId val="63906944"/>
        <c:axId val="0"/>
      </c:bar3DChart>
      <c:catAx>
        <c:axId val="6376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906944"/>
        <c:crosses val="autoZero"/>
        <c:auto val="1"/>
        <c:lblAlgn val="ctr"/>
        <c:lblOffset val="100"/>
        <c:noMultiLvlLbl val="0"/>
      </c:catAx>
      <c:valAx>
        <c:axId val="6390694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chemeClr val="accent6">
                    <a:lumMod val="50000"/>
                  </a:schemeClr>
                </a:solidFill>
              </a:defRPr>
            </a:pPr>
            <a:endParaRPr lang="ru-RU"/>
          </a:p>
        </c:txPr>
        <c:crossAx val="63765888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2000">
                <a:solidFill>
                  <a:schemeClr val="accent6">
                    <a:lumMod val="50000"/>
                  </a:schemeClr>
                </a:solidFill>
              </a:defRPr>
            </a:pPr>
            <a:endParaRPr lang="ru-RU"/>
          </a:p>
        </c:txPr>
      </c:dTable>
    </c:plotArea>
    <c:legend>
      <c:legendPos val="b"/>
      <c:layout/>
      <c:overlay val="0"/>
      <c:txPr>
        <a:bodyPr/>
        <a:lstStyle/>
        <a:p>
          <a:pPr>
            <a:defRPr sz="2000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6">
                    <a:lumMod val="50000"/>
                  </a:schemeClr>
                </a:solidFill>
              </a:defRPr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ДИНАМИКА НАЛОГОВЫХ И НЕНАЛОГОВЫХ ДОХОДОВ МЕСТНОГО БЮДЖЕТА, ТЫС.РУБ.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5208230862090633"/>
          <c:y val="2.53202700866784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6807658346575977E-2"/>
          <c:y val="7.5915666696382625E-2"/>
          <c:w val="0.92319234165342401"/>
          <c:h val="0.5771126119724148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'2023-2025'!$B$140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6356297063626726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877198243997005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1461128631255449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364891358881061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'2023-2025'!$C$140:$F$140</c:f>
              <c:numCache>
                <c:formatCode>#,##0.0</c:formatCode>
                <c:ptCount val="4"/>
                <c:pt idx="0">
                  <c:v>29534</c:v>
                </c:pt>
                <c:pt idx="1">
                  <c:v>30707.4</c:v>
                </c:pt>
                <c:pt idx="2">
                  <c:v>36776.400000000001</c:v>
                </c:pt>
                <c:pt idx="3">
                  <c:v>39573.599999999999</c:v>
                </c:pt>
              </c:numCache>
            </c:numRef>
          </c:val>
        </c:ser>
        <c:ser>
          <c:idx val="1"/>
          <c:order val="1"/>
          <c:tx>
            <c:strRef>
              <c:f>'2023-2025'!$B$141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invertIfNegative val="0"/>
          <c:cat>
            <c:strRef>
              <c:f>'2023-2025'!$C$139:$F$139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'2023-2025'!$C$141:$F$141</c:f>
              <c:numCache>
                <c:formatCode>#,##0.0</c:formatCode>
                <c:ptCount val="4"/>
                <c:pt idx="1">
                  <c:v>334.3</c:v>
                </c:pt>
                <c:pt idx="2">
                  <c:v>377.9</c:v>
                </c:pt>
                <c:pt idx="3">
                  <c:v>449</c:v>
                </c:pt>
              </c:numCache>
            </c:numRef>
          </c:val>
        </c:ser>
        <c:ser>
          <c:idx val="2"/>
          <c:order val="2"/>
          <c:tx>
            <c:strRef>
              <c:f>'2023-2025'!$B$142</c:f>
              <c:strCache>
                <c:ptCount val="1"/>
                <c:pt idx="0">
                  <c:v>УСН, ЕНВД, ЕСХН, патент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'2023-2025'!$C$139:$F$139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'2023-2025'!$C$142:$F$142</c:f>
              <c:numCache>
                <c:formatCode>#,##0.0</c:formatCode>
                <c:ptCount val="4"/>
                <c:pt idx="0">
                  <c:v>4707.3</c:v>
                </c:pt>
                <c:pt idx="1">
                  <c:v>5403.8</c:v>
                </c:pt>
                <c:pt idx="2">
                  <c:v>7365.8</c:v>
                </c:pt>
                <c:pt idx="3">
                  <c:v>8538.7000000000007</c:v>
                </c:pt>
              </c:numCache>
            </c:numRef>
          </c:val>
        </c:ser>
        <c:ser>
          <c:idx val="3"/>
          <c:order val="3"/>
          <c:tx>
            <c:strRef>
              <c:f>'2023-2025'!$B$143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invertIfNegative val="0"/>
          <c:cat>
            <c:strRef>
              <c:f>'2023-2025'!$C$139:$F$139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'2023-2025'!$C$143:$F$143</c:f>
              <c:numCache>
                <c:formatCode>#,##0.0</c:formatCode>
                <c:ptCount val="4"/>
                <c:pt idx="0">
                  <c:v>980</c:v>
                </c:pt>
                <c:pt idx="1">
                  <c:v>1071.7</c:v>
                </c:pt>
                <c:pt idx="2">
                  <c:v>958.3</c:v>
                </c:pt>
                <c:pt idx="3">
                  <c:v>1270.7</c:v>
                </c:pt>
              </c:numCache>
            </c:numRef>
          </c:val>
        </c:ser>
        <c:ser>
          <c:idx val="4"/>
          <c:order val="4"/>
          <c:tx>
            <c:strRef>
              <c:f>'2023-2025'!$B$144</c:f>
              <c:strCache>
                <c:ptCount val="1"/>
                <c:pt idx="0">
                  <c:v>доходы от аренды имущества, земли</c:v>
                </c:pt>
              </c:strCache>
            </c:strRef>
          </c:tx>
          <c:invertIfNegative val="0"/>
          <c:cat>
            <c:strRef>
              <c:f>'2023-2025'!$C$139:$F$139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'2023-2025'!$C$144:$F$144</c:f>
              <c:numCache>
                <c:formatCode>#,##0.0</c:formatCode>
                <c:ptCount val="4"/>
                <c:pt idx="0">
                  <c:v>517.6</c:v>
                </c:pt>
                <c:pt idx="1">
                  <c:v>783.1</c:v>
                </c:pt>
                <c:pt idx="2">
                  <c:v>615.29999999999995</c:v>
                </c:pt>
                <c:pt idx="3">
                  <c:v>1917.4</c:v>
                </c:pt>
              </c:numCache>
            </c:numRef>
          </c:val>
        </c:ser>
        <c:ser>
          <c:idx val="5"/>
          <c:order val="5"/>
          <c:tx>
            <c:strRef>
              <c:f>'2023-2025'!$B$145</c:f>
              <c:strCache>
                <c:ptCount val="1"/>
                <c:pt idx="0">
                  <c:v>плата за негативное воздействие на окружающую среду</c:v>
                </c:pt>
              </c:strCache>
            </c:strRef>
          </c:tx>
          <c:invertIfNegative val="0"/>
          <c:cat>
            <c:strRef>
              <c:f>'2023-2025'!$C$139:$F$139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'2023-2025'!$C$145:$F$145</c:f>
              <c:numCache>
                <c:formatCode>#,##0.0</c:formatCode>
                <c:ptCount val="4"/>
                <c:pt idx="0">
                  <c:v>29</c:v>
                </c:pt>
                <c:pt idx="1">
                  <c:v>7.2</c:v>
                </c:pt>
                <c:pt idx="2">
                  <c:v>6.4</c:v>
                </c:pt>
                <c:pt idx="3">
                  <c:v>1235.2</c:v>
                </c:pt>
              </c:numCache>
            </c:numRef>
          </c:val>
        </c:ser>
        <c:ser>
          <c:idx val="6"/>
          <c:order val="6"/>
          <c:tx>
            <c:strRef>
              <c:f>'2023-2025'!$B$146</c:f>
              <c:strCache>
                <c:ptCount val="1"/>
                <c:pt idx="0">
                  <c:v>доходы от оказания платных услуг (работ) и компенсации затрат государства </c:v>
                </c:pt>
              </c:strCache>
            </c:strRef>
          </c:tx>
          <c:invertIfNegative val="0"/>
          <c:cat>
            <c:strRef>
              <c:f>'2023-2025'!$C$139:$F$139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'2023-2025'!$C$146:$F$146</c:f>
              <c:numCache>
                <c:formatCode>#,##0.0</c:formatCode>
                <c:ptCount val="4"/>
                <c:pt idx="0">
                  <c:v>1013.8</c:v>
                </c:pt>
                <c:pt idx="1">
                  <c:v>1096.5</c:v>
                </c:pt>
                <c:pt idx="2">
                  <c:v>1347.1</c:v>
                </c:pt>
                <c:pt idx="3">
                  <c:v>810.9</c:v>
                </c:pt>
              </c:numCache>
            </c:numRef>
          </c:val>
        </c:ser>
        <c:ser>
          <c:idx val="7"/>
          <c:order val="7"/>
          <c:tx>
            <c:strRef>
              <c:f>'2023-2025'!$B$147</c:f>
              <c:strCache>
                <c:ptCount val="1"/>
                <c:pt idx="0">
                  <c:v>доходы от продажи землельных участков</c:v>
                </c:pt>
              </c:strCache>
            </c:strRef>
          </c:tx>
          <c:invertIfNegative val="0"/>
          <c:cat>
            <c:strRef>
              <c:f>'2023-2025'!$C$139:$F$139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'2023-2025'!$C$147:$F$147</c:f>
              <c:numCache>
                <c:formatCode>#,##0.0</c:formatCode>
                <c:ptCount val="4"/>
                <c:pt idx="0">
                  <c:v>1188.9000000000001</c:v>
                </c:pt>
                <c:pt idx="1">
                  <c:v>993.9</c:v>
                </c:pt>
                <c:pt idx="2">
                  <c:v>1350</c:v>
                </c:pt>
                <c:pt idx="3">
                  <c:v>1500</c:v>
                </c:pt>
              </c:numCache>
            </c:numRef>
          </c:val>
        </c:ser>
        <c:ser>
          <c:idx val="8"/>
          <c:order val="8"/>
          <c:tx>
            <c:strRef>
              <c:f>'2023-2025'!$B$148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invertIfNegative val="0"/>
          <c:cat>
            <c:strRef>
              <c:f>'2023-2025'!$C$139:$F$139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'2023-2025'!$C$148:$F$148</c:f>
              <c:numCache>
                <c:formatCode>#,##0.0</c:formatCode>
                <c:ptCount val="4"/>
                <c:pt idx="0">
                  <c:v>3296.3</c:v>
                </c:pt>
                <c:pt idx="1">
                  <c:v>2606.1999999999998</c:v>
                </c:pt>
                <c:pt idx="2">
                  <c:v>1505.5</c:v>
                </c:pt>
                <c:pt idx="3">
                  <c:v>998.2</c:v>
                </c:pt>
              </c:numCache>
            </c:numRef>
          </c:val>
        </c:ser>
        <c:ser>
          <c:idx val="9"/>
          <c:order val="9"/>
          <c:tx>
            <c:strRef>
              <c:f>'2023-2025'!$B$149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cat>
            <c:strRef>
              <c:f>'2023-2025'!$C$139:$F$139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'2023-2025'!$C$149:$F$149</c:f>
              <c:numCache>
                <c:formatCode>#,##0.0</c:formatCode>
                <c:ptCount val="4"/>
                <c:pt idx="0">
                  <c:v>0</c:v>
                </c:pt>
                <c:pt idx="1">
                  <c:v>464.3</c:v>
                </c:pt>
                <c:pt idx="2">
                  <c:v>479.7</c:v>
                </c:pt>
                <c:pt idx="3">
                  <c:v>555.1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63689856"/>
        <c:axId val="63691392"/>
      </c:barChart>
      <c:catAx>
        <c:axId val="6368985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chemeClr val="accent6">
                    <a:lumMod val="50000"/>
                  </a:schemeClr>
                </a:solidFill>
              </a:defRPr>
            </a:pPr>
            <a:endParaRPr lang="ru-RU"/>
          </a:p>
        </c:txPr>
        <c:crossAx val="63691392"/>
        <c:crosses val="autoZero"/>
        <c:auto val="1"/>
        <c:lblAlgn val="ctr"/>
        <c:lblOffset val="100"/>
        <c:noMultiLvlLbl val="0"/>
      </c:catAx>
      <c:valAx>
        <c:axId val="63691392"/>
        <c:scaling>
          <c:orientation val="minMax"/>
        </c:scaling>
        <c:delete val="1"/>
        <c:axPos val="b"/>
        <c:numFmt formatCode="#,##0.0" sourceLinked="1"/>
        <c:majorTickMark val="none"/>
        <c:minorTickMark val="none"/>
        <c:tickLblPos val="nextTo"/>
        <c:crossAx val="63689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2280451226750995E-2"/>
          <c:y val="0.64211521377969538"/>
          <c:w val="0.94500817527742298"/>
          <c:h val="0.33413343298146037"/>
        </c:manualLayout>
      </c:layout>
      <c:overlay val="0"/>
      <c:txPr>
        <a:bodyPr/>
        <a:lstStyle/>
        <a:p>
          <a:pPr>
            <a:defRPr sz="1600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accent6">
                    <a:lumMod val="50000"/>
                  </a:schemeClr>
                </a:solidFill>
              </a:defRPr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ДИНАМИКА БЕЗВОЗМЕЗДНЫХ ПОСТУПЛЕНИЙ,</a:t>
            </a:r>
            <a:r>
              <a:rPr lang="ru-RU" sz="2000" baseline="0" dirty="0" smtClean="0">
                <a:solidFill>
                  <a:schemeClr val="accent6">
                    <a:lumMod val="50000"/>
                  </a:schemeClr>
                </a:solidFill>
              </a:rPr>
              <a:t> ТЫС. РУБ.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2567598817201678E-2"/>
          <c:y val="8.3673076443831582E-2"/>
          <c:w val="0.91597257615472094"/>
          <c:h val="0.7565003126961767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'2023-2025'!$B$163</c:f>
              <c:strCache>
                <c:ptCount val="1"/>
                <c:pt idx="0">
                  <c:v>Дотации бюджетам субъектов РФ и муниципальных образований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'2023-2025'!$C$162:$F$162</c:f>
              <c:strCache>
                <c:ptCount val="4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  <c:pt idx="3">
                  <c:v>2022г.</c:v>
                </c:pt>
              </c:strCache>
            </c:strRef>
          </c:cat>
          <c:val>
            <c:numRef>
              <c:f>'2023-2025'!$C$163:$F$163</c:f>
              <c:numCache>
                <c:formatCode>#,##0.0</c:formatCode>
                <c:ptCount val="4"/>
                <c:pt idx="0">
                  <c:v>145690.79999999999</c:v>
                </c:pt>
                <c:pt idx="1">
                  <c:v>135767.79999999999</c:v>
                </c:pt>
                <c:pt idx="2">
                  <c:v>179452.9</c:v>
                </c:pt>
                <c:pt idx="3">
                  <c:v>195148.2</c:v>
                </c:pt>
              </c:numCache>
            </c:numRef>
          </c:val>
        </c:ser>
        <c:ser>
          <c:idx val="1"/>
          <c:order val="1"/>
          <c:tx>
            <c:strRef>
              <c:f>'2023-2025'!$B$164</c:f>
              <c:strCache>
                <c:ptCount val="1"/>
                <c:pt idx="0">
                  <c:v>Субсидии бюджетам бюджетной системы РФ (межбюджетные субсидии)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'2023-2025'!$C$162:$F$162</c:f>
              <c:strCache>
                <c:ptCount val="4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  <c:pt idx="3">
                  <c:v>2022г.</c:v>
                </c:pt>
              </c:strCache>
            </c:strRef>
          </c:cat>
          <c:val>
            <c:numRef>
              <c:f>'2023-2025'!$C$164:$F$164</c:f>
              <c:numCache>
                <c:formatCode>#,##0.0</c:formatCode>
                <c:ptCount val="4"/>
                <c:pt idx="0">
                  <c:v>590453.69999999995</c:v>
                </c:pt>
                <c:pt idx="1">
                  <c:v>181825.7</c:v>
                </c:pt>
                <c:pt idx="2">
                  <c:v>170352.8</c:v>
                </c:pt>
                <c:pt idx="3">
                  <c:v>124950.6</c:v>
                </c:pt>
              </c:numCache>
            </c:numRef>
          </c:val>
        </c:ser>
        <c:ser>
          <c:idx val="2"/>
          <c:order val="2"/>
          <c:tx>
            <c:strRef>
              <c:f>'2023-2025'!$B$165</c:f>
              <c:strCache>
                <c:ptCount val="1"/>
                <c:pt idx="0">
                  <c:v>Субвенции бюджетам субъектам РФ и муниципальных образований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'2023-2025'!$C$162:$F$162</c:f>
              <c:strCache>
                <c:ptCount val="4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  <c:pt idx="3">
                  <c:v>2022г.</c:v>
                </c:pt>
              </c:strCache>
            </c:strRef>
          </c:cat>
          <c:val>
            <c:numRef>
              <c:f>'2023-2025'!$C$165:$F$165</c:f>
              <c:numCache>
                <c:formatCode>#,##0.0</c:formatCode>
                <c:ptCount val="4"/>
                <c:pt idx="0">
                  <c:v>317778.5</c:v>
                </c:pt>
                <c:pt idx="1">
                  <c:v>328740.5</c:v>
                </c:pt>
                <c:pt idx="2">
                  <c:v>387003.8</c:v>
                </c:pt>
                <c:pt idx="3">
                  <c:v>513406.1</c:v>
                </c:pt>
              </c:numCache>
            </c:numRef>
          </c:val>
        </c:ser>
        <c:ser>
          <c:idx val="3"/>
          <c:order val="3"/>
          <c:tx>
            <c:strRef>
              <c:f>'2023-2025'!$B$166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cat>
            <c:strRef>
              <c:f>'2023-2025'!$C$162:$F$162</c:f>
              <c:strCache>
                <c:ptCount val="4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  <c:pt idx="3">
                  <c:v>2022г.</c:v>
                </c:pt>
              </c:strCache>
            </c:strRef>
          </c:cat>
          <c:val>
            <c:numRef>
              <c:f>'2023-2025'!$C$166:$F$166</c:f>
              <c:numCache>
                <c:formatCode>#,##0.0</c:formatCode>
                <c:ptCount val="4"/>
                <c:pt idx="0">
                  <c:v>2102</c:v>
                </c:pt>
                <c:pt idx="1">
                  <c:v>12598</c:v>
                </c:pt>
                <c:pt idx="2">
                  <c:v>27368.9</c:v>
                </c:pt>
                <c:pt idx="3">
                  <c:v>27369.599999999999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01992704"/>
        <c:axId val="102002688"/>
      </c:barChart>
      <c:catAx>
        <c:axId val="10199270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chemeClr val="accent6">
                    <a:lumMod val="50000"/>
                  </a:schemeClr>
                </a:solidFill>
              </a:defRPr>
            </a:pPr>
            <a:endParaRPr lang="ru-RU"/>
          </a:p>
        </c:txPr>
        <c:crossAx val="102002688"/>
        <c:crosses val="autoZero"/>
        <c:auto val="1"/>
        <c:lblAlgn val="ctr"/>
        <c:lblOffset val="100"/>
        <c:noMultiLvlLbl val="0"/>
      </c:catAx>
      <c:valAx>
        <c:axId val="102002688"/>
        <c:scaling>
          <c:orientation val="minMax"/>
        </c:scaling>
        <c:delete val="1"/>
        <c:axPos val="b"/>
        <c:numFmt formatCode="_(&quot;₽&quot;* #,##0.00_);_(&quot;₽&quot;* \(#,##0.00\);_(&quot;₽&quot;* &quot;-&quot;??_);_(@_)" sourceLinked="0"/>
        <c:majorTickMark val="out"/>
        <c:minorTickMark val="none"/>
        <c:tickLblPos val="nextTo"/>
        <c:crossAx val="101992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4839448015419992E-2"/>
          <c:y val="0.85139099363808657"/>
          <c:w val="0.93385802433436838"/>
          <c:h val="0.14860900636191349"/>
        </c:manualLayout>
      </c:layout>
      <c:overlay val="0"/>
      <c:txPr>
        <a:bodyPr/>
        <a:lstStyle/>
        <a:p>
          <a:pPr>
            <a:defRPr sz="1600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91B6D-D20E-410C-A214-512F6D4AB268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A3F5F0-22A4-4379-8B04-6BD3D36FC65F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Федеральный уровень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23AD453F-FA53-41B2-AADD-AFA200A64F96}" type="parTrans" cxnId="{3767D21A-1587-4A9D-BF63-DA94404C00DD}">
      <dgm:prSet/>
      <dgm:spPr/>
      <dgm:t>
        <a:bodyPr/>
        <a:lstStyle/>
        <a:p>
          <a:endParaRPr lang="ru-RU"/>
        </a:p>
      </dgm:t>
    </dgm:pt>
    <dgm:pt modelId="{875E6345-AFED-459F-B3C8-92FC408576E8}" type="sibTrans" cxnId="{3767D21A-1587-4A9D-BF63-DA94404C00DD}">
      <dgm:prSet/>
      <dgm:spPr/>
      <dgm:t>
        <a:bodyPr/>
        <a:lstStyle/>
        <a:p>
          <a:endParaRPr lang="ru-RU"/>
        </a:p>
      </dgm:t>
    </dgm:pt>
    <dgm:pt modelId="{D3252DD6-ED01-4CD3-BAB9-69F26729F2D3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Федеральный бюджет и бюджеты государственных внебюджетных фондов РФ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8213AC92-E663-44FA-B360-51066C4D35D0}" type="parTrans" cxnId="{98A8CD01-1715-4C47-91F4-3FD0A6EB72EB}">
      <dgm:prSet/>
      <dgm:spPr/>
      <dgm:t>
        <a:bodyPr/>
        <a:lstStyle/>
        <a:p>
          <a:endParaRPr lang="ru-RU"/>
        </a:p>
      </dgm:t>
    </dgm:pt>
    <dgm:pt modelId="{0E7DC52D-0A01-4F62-A970-27AE4FD92E2D}" type="sibTrans" cxnId="{98A8CD01-1715-4C47-91F4-3FD0A6EB72EB}">
      <dgm:prSet/>
      <dgm:spPr/>
      <dgm:t>
        <a:bodyPr/>
        <a:lstStyle/>
        <a:p>
          <a:endParaRPr lang="ru-RU"/>
        </a:p>
      </dgm:t>
    </dgm:pt>
    <dgm:pt modelId="{2B7C8FEA-4FA0-4040-9BEF-9768467ECC29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Региональный уровень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05747F7E-CBED-45BC-831E-91D1B9A35BEF}" type="parTrans" cxnId="{CCF76A4C-039D-41DF-A3DD-F11405EDC2E0}">
      <dgm:prSet/>
      <dgm:spPr/>
      <dgm:t>
        <a:bodyPr/>
        <a:lstStyle/>
        <a:p>
          <a:endParaRPr lang="ru-RU"/>
        </a:p>
      </dgm:t>
    </dgm:pt>
    <dgm:pt modelId="{F802EF34-DF65-45F0-8699-99FA86177A5F}" type="sibTrans" cxnId="{CCF76A4C-039D-41DF-A3DD-F11405EDC2E0}">
      <dgm:prSet/>
      <dgm:spPr/>
      <dgm:t>
        <a:bodyPr/>
        <a:lstStyle/>
        <a:p>
          <a:endParaRPr lang="ru-RU"/>
        </a:p>
      </dgm:t>
    </dgm:pt>
    <dgm:pt modelId="{FB09216E-4AFE-4483-BF3C-9108976493E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Бюджеты субъектов РФ и бюджеты территориальных государственных внебюджетных фондов 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1D98B844-8069-4041-90F4-199111683160}" type="parTrans" cxnId="{649C6DFA-1F1E-4B9C-AB36-BD4E44B5AD1F}">
      <dgm:prSet/>
      <dgm:spPr/>
      <dgm:t>
        <a:bodyPr/>
        <a:lstStyle/>
        <a:p>
          <a:endParaRPr lang="ru-RU"/>
        </a:p>
      </dgm:t>
    </dgm:pt>
    <dgm:pt modelId="{0B076B99-87CD-4D66-8419-0BBD6E3509F3}" type="sibTrans" cxnId="{649C6DFA-1F1E-4B9C-AB36-BD4E44B5AD1F}">
      <dgm:prSet/>
      <dgm:spPr/>
      <dgm:t>
        <a:bodyPr/>
        <a:lstStyle/>
        <a:p>
          <a:endParaRPr lang="ru-RU"/>
        </a:p>
      </dgm:t>
    </dgm:pt>
    <dgm:pt modelId="{1865B12A-289C-44C2-AF87-D452E7C20979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Муниципальный уровень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8A194477-45AC-404F-A4F7-EA65F557CCEC}" type="parTrans" cxnId="{2DC24B60-F35D-40A0-AEF4-6B23BFD8CC14}">
      <dgm:prSet/>
      <dgm:spPr/>
      <dgm:t>
        <a:bodyPr/>
        <a:lstStyle/>
        <a:p>
          <a:endParaRPr lang="ru-RU"/>
        </a:p>
      </dgm:t>
    </dgm:pt>
    <dgm:pt modelId="{F73F0E6E-D295-47EC-BE2C-E100D9D77EE7}" type="sibTrans" cxnId="{2DC24B60-F35D-40A0-AEF4-6B23BFD8CC14}">
      <dgm:prSet/>
      <dgm:spPr/>
      <dgm:t>
        <a:bodyPr/>
        <a:lstStyle/>
        <a:p>
          <a:endParaRPr lang="ru-RU"/>
        </a:p>
      </dgm:t>
    </dgm:pt>
    <dgm:pt modelId="{1F224EAA-8073-423C-95A5-674974280397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Местные бюджеты 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3425A54A-7FA0-4144-99BA-EA8067F32B28}" type="parTrans" cxnId="{5CC52C91-8F2A-419B-B930-2A8642BB5B4D}">
      <dgm:prSet/>
      <dgm:spPr/>
      <dgm:t>
        <a:bodyPr/>
        <a:lstStyle/>
        <a:p>
          <a:endParaRPr lang="ru-RU"/>
        </a:p>
      </dgm:t>
    </dgm:pt>
    <dgm:pt modelId="{FD53034B-CEFF-4809-932E-1F3E9B9C0209}" type="sibTrans" cxnId="{5CC52C91-8F2A-419B-B930-2A8642BB5B4D}">
      <dgm:prSet/>
      <dgm:spPr/>
      <dgm:t>
        <a:bodyPr/>
        <a:lstStyle/>
        <a:p>
          <a:endParaRPr lang="ru-RU"/>
        </a:p>
      </dgm:t>
    </dgm:pt>
    <dgm:pt modelId="{1D952F90-4956-485C-B56B-BD9454CDA215}" type="pres">
      <dgm:prSet presAssocID="{BE391B6D-D20E-410C-A214-512F6D4AB2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498CDE-F6A0-455D-B327-72372CF2B9E5}" type="pres">
      <dgm:prSet presAssocID="{04A3F5F0-22A4-4379-8B04-6BD3D36FC65F}" presName="linNode" presStyleCnt="0"/>
      <dgm:spPr/>
    </dgm:pt>
    <dgm:pt modelId="{0DAA6C48-3886-47F1-9F53-8B511107AFF5}" type="pres">
      <dgm:prSet presAssocID="{04A3F5F0-22A4-4379-8B04-6BD3D36FC65F}" presName="parentText" presStyleLbl="node1" presStyleIdx="0" presStyleCnt="3" custScaleX="75786" custScaleY="72754" custLinFactNeighborX="466" custLinFactNeighborY="32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93809-9A0D-4018-9CC9-23F541F39D03}" type="pres">
      <dgm:prSet presAssocID="{04A3F5F0-22A4-4379-8B04-6BD3D36FC65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27263-7A19-465A-9D2C-ACB7B0DDD51C}" type="pres">
      <dgm:prSet presAssocID="{875E6345-AFED-459F-B3C8-92FC408576E8}" presName="sp" presStyleCnt="0"/>
      <dgm:spPr/>
    </dgm:pt>
    <dgm:pt modelId="{5E43643A-0E72-4DE4-BFA7-045B0940323E}" type="pres">
      <dgm:prSet presAssocID="{2B7C8FEA-4FA0-4040-9BEF-9768467ECC29}" presName="linNode" presStyleCnt="0"/>
      <dgm:spPr/>
    </dgm:pt>
    <dgm:pt modelId="{33E1CCD0-E865-4B28-8288-66D3D714A93F}" type="pres">
      <dgm:prSet presAssocID="{2B7C8FEA-4FA0-4040-9BEF-9768467ECC29}" presName="parentText" presStyleLbl="node1" presStyleIdx="1" presStyleCnt="3" custScaleX="75786" custScaleY="66672" custLinFactNeighborX="466" custLinFactNeighborY="-13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92E2D-9580-453F-8FBF-8187A42EB07E}" type="pres">
      <dgm:prSet presAssocID="{2B7C8FEA-4FA0-4040-9BEF-9768467ECC2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E0D57-419D-4E76-8E4C-A21B51D4F2ED}" type="pres">
      <dgm:prSet presAssocID="{F802EF34-DF65-45F0-8699-99FA86177A5F}" presName="sp" presStyleCnt="0"/>
      <dgm:spPr/>
    </dgm:pt>
    <dgm:pt modelId="{10D54B75-9A84-42BE-8A49-FC544BF8218D}" type="pres">
      <dgm:prSet presAssocID="{1865B12A-289C-44C2-AF87-D452E7C20979}" presName="linNode" presStyleCnt="0"/>
      <dgm:spPr/>
    </dgm:pt>
    <dgm:pt modelId="{9B5A17EA-0BC1-4A13-A350-1060CA226EC7}" type="pres">
      <dgm:prSet presAssocID="{1865B12A-289C-44C2-AF87-D452E7C20979}" presName="parentText" presStyleLbl="node1" presStyleIdx="2" presStyleCnt="3" custScaleX="75786" custScaleY="64315" custLinFactNeighborX="466" custLinFactNeighborY="27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3F000-9F13-411F-B4C4-73EDA1CFD727}" type="pres">
      <dgm:prSet presAssocID="{1865B12A-289C-44C2-AF87-D452E7C20979}" presName="descendantText" presStyleLbl="alignAccFollowNode1" presStyleIdx="2" presStyleCnt="3" custLinFactNeighborX="35" custLinFactNeighborY="13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89D194-17BC-4602-946F-23C086C718CA}" type="presOf" srcId="{1865B12A-289C-44C2-AF87-D452E7C20979}" destId="{9B5A17EA-0BC1-4A13-A350-1060CA226EC7}" srcOrd="0" destOrd="0" presId="urn:microsoft.com/office/officeart/2005/8/layout/vList5"/>
    <dgm:cxn modelId="{3767D21A-1587-4A9D-BF63-DA94404C00DD}" srcId="{BE391B6D-D20E-410C-A214-512F6D4AB268}" destId="{04A3F5F0-22A4-4379-8B04-6BD3D36FC65F}" srcOrd="0" destOrd="0" parTransId="{23AD453F-FA53-41B2-AADD-AFA200A64F96}" sibTransId="{875E6345-AFED-459F-B3C8-92FC408576E8}"/>
    <dgm:cxn modelId="{9BEC3AFA-615E-4CE5-BAAB-98B7862BD721}" type="presOf" srcId="{1F224EAA-8073-423C-95A5-674974280397}" destId="{FC63F000-9F13-411F-B4C4-73EDA1CFD727}" srcOrd="0" destOrd="0" presId="urn:microsoft.com/office/officeart/2005/8/layout/vList5"/>
    <dgm:cxn modelId="{DA853629-0047-4CC1-980E-BD6CE20D8691}" type="presOf" srcId="{04A3F5F0-22A4-4379-8B04-6BD3D36FC65F}" destId="{0DAA6C48-3886-47F1-9F53-8B511107AFF5}" srcOrd="0" destOrd="0" presId="urn:microsoft.com/office/officeart/2005/8/layout/vList5"/>
    <dgm:cxn modelId="{1184F722-C3EC-4A4F-8F22-C20049D2D9C2}" type="presOf" srcId="{BE391B6D-D20E-410C-A214-512F6D4AB268}" destId="{1D952F90-4956-485C-B56B-BD9454CDA215}" srcOrd="0" destOrd="0" presId="urn:microsoft.com/office/officeart/2005/8/layout/vList5"/>
    <dgm:cxn modelId="{2DC24B60-F35D-40A0-AEF4-6B23BFD8CC14}" srcId="{BE391B6D-D20E-410C-A214-512F6D4AB268}" destId="{1865B12A-289C-44C2-AF87-D452E7C20979}" srcOrd="2" destOrd="0" parTransId="{8A194477-45AC-404F-A4F7-EA65F557CCEC}" sibTransId="{F73F0E6E-D295-47EC-BE2C-E100D9D77EE7}"/>
    <dgm:cxn modelId="{5CC52C91-8F2A-419B-B930-2A8642BB5B4D}" srcId="{1865B12A-289C-44C2-AF87-D452E7C20979}" destId="{1F224EAA-8073-423C-95A5-674974280397}" srcOrd="0" destOrd="0" parTransId="{3425A54A-7FA0-4144-99BA-EA8067F32B28}" sibTransId="{FD53034B-CEFF-4809-932E-1F3E9B9C0209}"/>
    <dgm:cxn modelId="{C656F148-62DA-4B9D-A112-83AE2A77F8BA}" type="presOf" srcId="{FB09216E-4AFE-4483-BF3C-9108976493E2}" destId="{97692E2D-9580-453F-8FBF-8187A42EB07E}" srcOrd="0" destOrd="0" presId="urn:microsoft.com/office/officeart/2005/8/layout/vList5"/>
    <dgm:cxn modelId="{649C6DFA-1F1E-4B9C-AB36-BD4E44B5AD1F}" srcId="{2B7C8FEA-4FA0-4040-9BEF-9768467ECC29}" destId="{FB09216E-4AFE-4483-BF3C-9108976493E2}" srcOrd="0" destOrd="0" parTransId="{1D98B844-8069-4041-90F4-199111683160}" sibTransId="{0B076B99-87CD-4D66-8419-0BBD6E3509F3}"/>
    <dgm:cxn modelId="{8F3A9220-D4E0-4EBA-B5C3-47C43C8A3251}" type="presOf" srcId="{D3252DD6-ED01-4CD3-BAB9-69F26729F2D3}" destId="{23593809-9A0D-4018-9CC9-23F541F39D03}" srcOrd="0" destOrd="0" presId="urn:microsoft.com/office/officeart/2005/8/layout/vList5"/>
    <dgm:cxn modelId="{E738C9D2-DD6A-4840-B294-5D04F02E1400}" type="presOf" srcId="{2B7C8FEA-4FA0-4040-9BEF-9768467ECC29}" destId="{33E1CCD0-E865-4B28-8288-66D3D714A93F}" srcOrd="0" destOrd="0" presId="urn:microsoft.com/office/officeart/2005/8/layout/vList5"/>
    <dgm:cxn modelId="{98A8CD01-1715-4C47-91F4-3FD0A6EB72EB}" srcId="{04A3F5F0-22A4-4379-8B04-6BD3D36FC65F}" destId="{D3252DD6-ED01-4CD3-BAB9-69F26729F2D3}" srcOrd="0" destOrd="0" parTransId="{8213AC92-E663-44FA-B360-51066C4D35D0}" sibTransId="{0E7DC52D-0A01-4F62-A970-27AE4FD92E2D}"/>
    <dgm:cxn modelId="{CCF76A4C-039D-41DF-A3DD-F11405EDC2E0}" srcId="{BE391B6D-D20E-410C-A214-512F6D4AB268}" destId="{2B7C8FEA-4FA0-4040-9BEF-9768467ECC29}" srcOrd="1" destOrd="0" parTransId="{05747F7E-CBED-45BC-831E-91D1B9A35BEF}" sibTransId="{F802EF34-DF65-45F0-8699-99FA86177A5F}"/>
    <dgm:cxn modelId="{F9FC977F-25C8-4936-A509-25765EF8BE83}" type="presParOf" srcId="{1D952F90-4956-485C-B56B-BD9454CDA215}" destId="{B7498CDE-F6A0-455D-B327-72372CF2B9E5}" srcOrd="0" destOrd="0" presId="urn:microsoft.com/office/officeart/2005/8/layout/vList5"/>
    <dgm:cxn modelId="{FBD1DEC2-2205-4B6A-9C8B-752BF1B1F923}" type="presParOf" srcId="{B7498CDE-F6A0-455D-B327-72372CF2B9E5}" destId="{0DAA6C48-3886-47F1-9F53-8B511107AFF5}" srcOrd="0" destOrd="0" presId="urn:microsoft.com/office/officeart/2005/8/layout/vList5"/>
    <dgm:cxn modelId="{D175365F-DF20-49B5-9B07-BD16E525BB7C}" type="presParOf" srcId="{B7498CDE-F6A0-455D-B327-72372CF2B9E5}" destId="{23593809-9A0D-4018-9CC9-23F541F39D03}" srcOrd="1" destOrd="0" presId="urn:microsoft.com/office/officeart/2005/8/layout/vList5"/>
    <dgm:cxn modelId="{DF6AA7C2-5558-4BF6-A04A-5ABFA9F25F49}" type="presParOf" srcId="{1D952F90-4956-485C-B56B-BD9454CDA215}" destId="{4C427263-7A19-465A-9D2C-ACB7B0DDD51C}" srcOrd="1" destOrd="0" presId="urn:microsoft.com/office/officeart/2005/8/layout/vList5"/>
    <dgm:cxn modelId="{412EEC39-0E32-4EE0-9074-68D8CAFDC555}" type="presParOf" srcId="{1D952F90-4956-485C-B56B-BD9454CDA215}" destId="{5E43643A-0E72-4DE4-BFA7-045B0940323E}" srcOrd="2" destOrd="0" presId="urn:microsoft.com/office/officeart/2005/8/layout/vList5"/>
    <dgm:cxn modelId="{0B926420-5E7D-4C3A-B4B0-5FA132E28BBC}" type="presParOf" srcId="{5E43643A-0E72-4DE4-BFA7-045B0940323E}" destId="{33E1CCD0-E865-4B28-8288-66D3D714A93F}" srcOrd="0" destOrd="0" presId="urn:microsoft.com/office/officeart/2005/8/layout/vList5"/>
    <dgm:cxn modelId="{20C432CB-7EE3-4D6A-9933-672D4283D3CE}" type="presParOf" srcId="{5E43643A-0E72-4DE4-BFA7-045B0940323E}" destId="{97692E2D-9580-453F-8FBF-8187A42EB07E}" srcOrd="1" destOrd="0" presId="urn:microsoft.com/office/officeart/2005/8/layout/vList5"/>
    <dgm:cxn modelId="{63B9FD38-1022-4C59-B66D-0A3EF1A2FDC7}" type="presParOf" srcId="{1D952F90-4956-485C-B56B-BD9454CDA215}" destId="{FF8E0D57-419D-4E76-8E4C-A21B51D4F2ED}" srcOrd="3" destOrd="0" presId="urn:microsoft.com/office/officeart/2005/8/layout/vList5"/>
    <dgm:cxn modelId="{370D6C7F-0D20-43A8-99CF-4F29595EA634}" type="presParOf" srcId="{1D952F90-4956-485C-B56B-BD9454CDA215}" destId="{10D54B75-9A84-42BE-8A49-FC544BF8218D}" srcOrd="4" destOrd="0" presId="urn:microsoft.com/office/officeart/2005/8/layout/vList5"/>
    <dgm:cxn modelId="{EA256FC3-E936-440F-84BC-1D863AE1E20C}" type="presParOf" srcId="{10D54B75-9A84-42BE-8A49-FC544BF8218D}" destId="{9B5A17EA-0BC1-4A13-A350-1060CA226EC7}" srcOrd="0" destOrd="0" presId="urn:microsoft.com/office/officeart/2005/8/layout/vList5"/>
    <dgm:cxn modelId="{14E39ACD-DCD9-4352-89A9-C1CFC5681D58}" type="presParOf" srcId="{10D54B75-9A84-42BE-8A49-FC544BF8218D}" destId="{FC63F000-9F13-411F-B4C4-73EDA1CFD7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93809-9A0D-4018-9CC9-23F541F39D03}">
      <dsp:nvSpPr>
        <dsp:cNvPr id="0" name=""/>
        <dsp:cNvSpPr/>
      </dsp:nvSpPr>
      <dsp:spPr>
        <a:xfrm rot="5400000">
          <a:off x="6035770" y="-2828405"/>
          <a:ext cx="829329" cy="648677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Федеральный бюджет и бюджеты государственных внебюджетных фондов РФ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3207049" y="40801"/>
        <a:ext cx="6446288" cy="748359"/>
      </dsp:txXfrm>
    </dsp:sp>
    <dsp:sp modelId="{0DAA6C48-3886-47F1-9F53-8B511107AFF5}">
      <dsp:nvSpPr>
        <dsp:cNvPr id="0" name=""/>
        <dsp:cNvSpPr/>
      </dsp:nvSpPr>
      <dsp:spPr>
        <a:xfrm>
          <a:off x="471989" y="72011"/>
          <a:ext cx="2765287" cy="754213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92D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Федеральный уровень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08807" y="108829"/>
        <a:ext cx="2691651" cy="680577"/>
      </dsp:txXfrm>
    </dsp:sp>
    <dsp:sp modelId="{97692E2D-9580-453F-8FBF-8187A42EB07E}">
      <dsp:nvSpPr>
        <dsp:cNvPr id="0" name=""/>
        <dsp:cNvSpPr/>
      </dsp:nvSpPr>
      <dsp:spPr>
        <a:xfrm rot="5400000">
          <a:off x="6035770" y="-1947242"/>
          <a:ext cx="829329" cy="648677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Бюджеты субъектов РФ и бюджеты территориальных государственных внебюджетных фондов 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3207049" y="921964"/>
        <a:ext cx="6446288" cy="748359"/>
      </dsp:txXfrm>
    </dsp:sp>
    <dsp:sp modelId="{33E1CCD0-E865-4B28-8288-66D3D714A93F}">
      <dsp:nvSpPr>
        <dsp:cNvPr id="0" name=""/>
        <dsp:cNvSpPr/>
      </dsp:nvSpPr>
      <dsp:spPr>
        <a:xfrm>
          <a:off x="471989" y="936100"/>
          <a:ext cx="2765287" cy="691163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92D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Региональный уровень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05729" y="969840"/>
        <a:ext cx="2697807" cy="623683"/>
      </dsp:txXfrm>
    </dsp:sp>
    <dsp:sp modelId="{FC63F000-9F13-411F-B4C4-73EDA1CFD727}">
      <dsp:nvSpPr>
        <dsp:cNvPr id="0" name=""/>
        <dsp:cNvSpPr/>
      </dsp:nvSpPr>
      <dsp:spPr>
        <a:xfrm rot="5400000">
          <a:off x="6037047" y="-1065763"/>
          <a:ext cx="829329" cy="648677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Местные бюджеты 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3208326" y="1803443"/>
        <a:ext cx="6446288" cy="748359"/>
      </dsp:txXfrm>
    </dsp:sp>
    <dsp:sp modelId="{9B5A17EA-0BC1-4A13-A350-1060CA226EC7}">
      <dsp:nvSpPr>
        <dsp:cNvPr id="0" name=""/>
        <dsp:cNvSpPr/>
      </dsp:nvSpPr>
      <dsp:spPr>
        <a:xfrm>
          <a:off x="471989" y="1872211"/>
          <a:ext cx="2765287" cy="666729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92D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Муниципальный уровень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04536" y="1904758"/>
        <a:ext cx="2700193" cy="601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0.23419</cdr:x>
      <cdr:y>0.14992</cdr:y>
    </cdr:from>
    <cdr:to>
      <cdr:x>0.3092</cdr:x>
      <cdr:y>0.28014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4845" y="10527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5DC21-3385-49EE-B225-03C341AF11C5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4142F-AB9F-43E4-8EA9-F6F4E13EA6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93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142F-AB9F-43E4-8EA9-F6F4E13EA62D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824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142F-AB9F-43E4-8EA9-F6F4E13EA62D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51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35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12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54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4069" y="274643"/>
            <a:ext cx="3655008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694" y="274643"/>
            <a:ext cx="10768198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15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75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6905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6722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3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4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80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704" y="1600200"/>
            <a:ext cx="7210545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6413" y="1600200"/>
            <a:ext cx="7212661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21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4" indent="0">
              <a:buNone/>
              <a:defRPr sz="2000" b="1"/>
            </a:lvl2pPr>
            <a:lvl3pPr marL="914110" indent="0">
              <a:buNone/>
              <a:defRPr sz="1800" b="1"/>
            </a:lvl3pPr>
            <a:lvl4pPr marL="1371162" indent="0">
              <a:buNone/>
              <a:defRPr sz="1600" b="1"/>
            </a:lvl4pPr>
            <a:lvl5pPr marL="1828215" indent="0">
              <a:buNone/>
              <a:defRPr sz="1600" b="1"/>
            </a:lvl5pPr>
            <a:lvl6pPr marL="2285265" indent="0">
              <a:buNone/>
              <a:defRPr sz="1600" b="1"/>
            </a:lvl6pPr>
            <a:lvl7pPr marL="2742323" indent="0">
              <a:buNone/>
              <a:defRPr sz="1600" b="1"/>
            </a:lvl7pPr>
            <a:lvl8pPr marL="3199375" indent="0">
              <a:buNone/>
              <a:defRPr sz="1600" b="1"/>
            </a:lvl8pPr>
            <a:lvl9pPr marL="365643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80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4" indent="0">
              <a:buNone/>
              <a:defRPr sz="2000" b="1"/>
            </a:lvl2pPr>
            <a:lvl3pPr marL="914110" indent="0">
              <a:buNone/>
              <a:defRPr sz="1800" b="1"/>
            </a:lvl3pPr>
            <a:lvl4pPr marL="1371162" indent="0">
              <a:buNone/>
              <a:defRPr sz="1600" b="1"/>
            </a:lvl4pPr>
            <a:lvl5pPr marL="1828215" indent="0">
              <a:buNone/>
              <a:defRPr sz="1600" b="1"/>
            </a:lvl5pPr>
            <a:lvl6pPr marL="2285265" indent="0">
              <a:buNone/>
              <a:defRPr sz="1600" b="1"/>
            </a:lvl6pPr>
            <a:lvl7pPr marL="2742323" indent="0">
              <a:buNone/>
              <a:defRPr sz="1600" b="1"/>
            </a:lvl7pPr>
            <a:lvl8pPr marL="3199375" indent="0">
              <a:buNone/>
              <a:defRPr sz="1600" b="1"/>
            </a:lvl8pPr>
            <a:lvl9pPr marL="365643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80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91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76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27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7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10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4" indent="0">
              <a:buNone/>
              <a:defRPr sz="1200"/>
            </a:lvl2pPr>
            <a:lvl3pPr marL="914110" indent="0">
              <a:buNone/>
              <a:defRPr sz="1000"/>
            </a:lvl3pPr>
            <a:lvl4pPr marL="1371162" indent="0">
              <a:buNone/>
              <a:defRPr sz="900"/>
            </a:lvl4pPr>
            <a:lvl5pPr marL="1828215" indent="0">
              <a:buNone/>
              <a:defRPr sz="900"/>
            </a:lvl5pPr>
            <a:lvl6pPr marL="2285265" indent="0">
              <a:buNone/>
              <a:defRPr sz="900"/>
            </a:lvl6pPr>
            <a:lvl7pPr marL="2742323" indent="0">
              <a:buNone/>
              <a:defRPr sz="900"/>
            </a:lvl7pPr>
            <a:lvl8pPr marL="3199375" indent="0">
              <a:buNone/>
              <a:defRPr sz="900"/>
            </a:lvl8pPr>
            <a:lvl9pPr marL="365643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5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80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4" indent="0">
              <a:buNone/>
              <a:defRPr sz="2800"/>
            </a:lvl2pPr>
            <a:lvl3pPr marL="914110" indent="0">
              <a:buNone/>
              <a:defRPr sz="2400"/>
            </a:lvl3pPr>
            <a:lvl4pPr marL="1371162" indent="0">
              <a:buNone/>
              <a:defRPr sz="2000"/>
            </a:lvl4pPr>
            <a:lvl5pPr marL="1828215" indent="0">
              <a:buNone/>
              <a:defRPr sz="2000"/>
            </a:lvl5pPr>
            <a:lvl6pPr marL="2285265" indent="0">
              <a:buNone/>
              <a:defRPr sz="2000"/>
            </a:lvl6pPr>
            <a:lvl7pPr marL="2742323" indent="0">
              <a:buNone/>
              <a:defRPr sz="2000"/>
            </a:lvl7pPr>
            <a:lvl8pPr marL="3199375" indent="0">
              <a:buNone/>
              <a:defRPr sz="2000"/>
            </a:lvl8pPr>
            <a:lvl9pPr marL="365643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4" indent="0">
              <a:buNone/>
              <a:defRPr sz="1200"/>
            </a:lvl2pPr>
            <a:lvl3pPr marL="914110" indent="0">
              <a:buNone/>
              <a:defRPr sz="1000"/>
            </a:lvl3pPr>
            <a:lvl4pPr marL="1371162" indent="0">
              <a:buNone/>
              <a:defRPr sz="900"/>
            </a:lvl4pPr>
            <a:lvl5pPr marL="1828215" indent="0">
              <a:buNone/>
              <a:defRPr sz="900"/>
            </a:lvl5pPr>
            <a:lvl6pPr marL="2285265" indent="0">
              <a:buNone/>
              <a:defRPr sz="900"/>
            </a:lvl6pPr>
            <a:lvl7pPr marL="2742323" indent="0">
              <a:buNone/>
              <a:defRPr sz="900"/>
            </a:lvl7pPr>
            <a:lvl8pPr marL="3199375" indent="0">
              <a:buNone/>
              <a:defRPr sz="900"/>
            </a:lvl8pPr>
            <a:lvl9pPr marL="365643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358" tIns="45680" rIns="91358" bIns="456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5"/>
            <a:ext cx="10971372" cy="4525963"/>
          </a:xfrm>
          <a:prstGeom prst="rect">
            <a:avLst/>
          </a:prstGeom>
        </p:spPr>
        <p:txBody>
          <a:bodyPr vert="horz" lIns="91358" tIns="45680" rIns="91358" bIns="4568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6355"/>
            <a:ext cx="2844430" cy="365125"/>
          </a:xfrm>
          <a:prstGeom prst="rect">
            <a:avLst/>
          </a:prstGeom>
        </p:spPr>
        <p:txBody>
          <a:bodyPr vert="horz" lIns="91358" tIns="45680" rIns="91358" bIns="4568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5"/>
            <a:ext cx="3860297" cy="365125"/>
          </a:xfrm>
          <a:prstGeom prst="rect">
            <a:avLst/>
          </a:prstGeom>
        </p:spPr>
        <p:txBody>
          <a:bodyPr vert="horz" lIns="91358" tIns="45680" rIns="91358" bIns="4568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5"/>
            <a:ext cx="2844430" cy="365125"/>
          </a:xfrm>
          <a:prstGeom prst="rect">
            <a:avLst/>
          </a:prstGeom>
        </p:spPr>
        <p:txBody>
          <a:bodyPr vert="horz" lIns="91358" tIns="45680" rIns="91358" bIns="4568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97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1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0" indent="-342790" algn="l" defTabSz="914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15" indent="-285658" algn="l" defTabSz="91411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35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88" indent="-228526" algn="l" defTabSz="91411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43" indent="-228526" algn="l" defTabSz="91411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95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50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02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56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0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2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5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3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5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83638" y="0"/>
            <a:ext cx="2206775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911630" y="0"/>
            <a:ext cx="0" cy="685800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839622" y="0"/>
            <a:ext cx="0" cy="685800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31610" y="0"/>
            <a:ext cx="0" cy="685800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873" y="1808820"/>
            <a:ext cx="5579539" cy="370649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-1" y="1808820"/>
            <a:ext cx="10222041" cy="648072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6" algn="r"/>
            <a:r>
              <a:rPr lang="ru-RU" sz="32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Бюджет для граждан</a:t>
            </a:r>
            <a:endParaRPr lang="ru-RU" sz="3200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59298" y="188640"/>
            <a:ext cx="16434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mbria" pitchFamily="18" charset="0"/>
              </a:rPr>
              <a:t>2023 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Cambria" pitchFamily="18" charset="0"/>
              </a:rPr>
              <a:t>год</a:t>
            </a:r>
            <a:endParaRPr lang="ru-RU" sz="4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590" y="5301208"/>
            <a:ext cx="62427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Отчет об исполнении бюджета 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МО «Баяндаевский район» за 2022 год.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496307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925909" y="-1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496306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" y="645162"/>
            <a:ext cx="12190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Исполнение доходной части бюджета за 2022 год 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428885"/>
              </p:ext>
            </p:extLst>
          </p:nvPr>
        </p:nvGraphicFramePr>
        <p:xfrm>
          <a:off x="491319" y="1340768"/>
          <a:ext cx="11148500" cy="355014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900031"/>
                <a:gridCol w="1296144"/>
                <a:gridCol w="1296144"/>
                <a:gridCol w="1656181"/>
              </a:tblGrid>
              <a:tr h="4673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Назначено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Исполнено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исполнения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71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Налоговые и неналоговые доходы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56 417,0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56 848,8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Безвозмездные поступления от других бюджетов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бюджетной системы РФ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863 019,8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860 874,5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Прочие безвозмездные поступления в бюджеты муниципальных районов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1 148,0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148,0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08186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Возврат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прочих остатков субсидий, субвенций и иных межбюджетных трансфертов, имеющих целевое назначение, прошлых лет из бюджетов муниципальных районов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-346,0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498">
                <a:tc>
                  <a:txBody>
                    <a:bodyPr/>
                    <a:lstStyle/>
                    <a:p>
                      <a:pPr lvl="0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ИТОГО ДОХОДОВ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920 584,8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918 525,3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00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496307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979984" y="502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496306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56136"/>
              </p:ext>
            </p:extLst>
          </p:nvPr>
        </p:nvGraphicFramePr>
        <p:xfrm>
          <a:off x="190550" y="836712"/>
          <a:ext cx="11809312" cy="5250406"/>
        </p:xfrm>
        <a:graphic>
          <a:graphicData uri="http://schemas.openxmlformats.org/drawingml/2006/table">
            <a:tbl>
              <a:tblPr>
                <a:tableStyleId>{72833802-FEF1-4C79-8D5D-14CF1EAF98D9}</a:tableStyleId>
              </a:tblPr>
              <a:tblGrid>
                <a:gridCol w="7488832"/>
                <a:gridCol w="1368152"/>
                <a:gridCol w="1296144"/>
                <a:gridCol w="1656184"/>
              </a:tblGrid>
              <a:tr h="5471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Наименование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Назначено 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Исполнено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% исполнения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321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НАЛОГОВЫЕ И НЕНАЛОГОВЫЕ ДОХОДЫ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56 417,0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56 848,8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100,8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321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Налоги на прибыль, доходы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39 495,4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39 </a:t>
                      </a:r>
                      <a:r>
                        <a:rPr lang="ru-RU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573,6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100,2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321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Налоги на товары (работы, услуги) реализуемые на территории РФ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448,4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449,0</a:t>
                      </a:r>
                      <a:endParaRPr lang="ru-RU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100,1</a:t>
                      </a:r>
                      <a:endParaRPr lang="ru-RU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321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Налоги на совокупный доход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8 499,7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8 538,7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100,5</a:t>
                      </a:r>
                      <a:endParaRPr lang="ru-RU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321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Государственная пошлина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1 264,6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1270,7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100,5</a:t>
                      </a:r>
                      <a:endParaRPr lang="ru-RU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9319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1 625,7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1917,4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117,9</a:t>
                      </a:r>
                      <a:endParaRPr lang="ru-RU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321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Платежи при пользовании природными ресурсами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1 235,2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1235,2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321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784,6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810,9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103,4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321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1 500,0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1500,0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321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Штрафы, санкции, возмещение ущерба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1 008,2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998,2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99,0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321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Прочие неналоговые доходы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555,2</a:t>
                      </a:r>
                      <a:endParaRPr lang="ru-RU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555,1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6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199556"/>
              </p:ext>
            </p:extLst>
          </p:nvPr>
        </p:nvGraphicFramePr>
        <p:xfrm>
          <a:off x="1" y="0"/>
          <a:ext cx="12190412" cy="7022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01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496307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982638" y="-1"/>
            <a:ext cx="757297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496306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1319" y="764704"/>
            <a:ext cx="11124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Финансовая помощь  за отчетный период поступила в размере 860 874,5  тыс. руб. или 99,8 % от плановых сумм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512489"/>
              </p:ext>
            </p:extLst>
          </p:nvPr>
        </p:nvGraphicFramePr>
        <p:xfrm>
          <a:off x="491319" y="1556792"/>
          <a:ext cx="11148500" cy="320381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900031"/>
                <a:gridCol w="1296144"/>
                <a:gridCol w="1296144"/>
                <a:gridCol w="1656181"/>
              </a:tblGrid>
              <a:tr h="4673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Назначено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Исполнено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исполнения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671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Безвозмездные поступления от других бюджетов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бюджетной системы РФ, в том числе: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863 019,8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860 874,5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54093">
                <a:tc>
                  <a:txBody>
                    <a:bodyPr/>
                    <a:lstStyle/>
                    <a:p>
                      <a:pPr lvl="0"/>
                      <a:r>
                        <a:rPr lang="ru-RU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Дотации бюджетам  субъектам РФ и муниципальных образований</a:t>
                      </a:r>
                      <a:endParaRPr lang="ru-RU" i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195 148,2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195 148,2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lvl="0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Субсидии бюджетам бюджетной системы РФ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126 939,2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124 950,6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98,4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498">
                <a:tc>
                  <a:txBody>
                    <a:bodyPr/>
                    <a:lstStyle/>
                    <a:p>
                      <a:pPr lvl="0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Субвенции бюджетам субъектов  РФ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и муниципальных образований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513 413,2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513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406,1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498">
                <a:tc>
                  <a:txBody>
                    <a:bodyPr/>
                    <a:lstStyle/>
                    <a:p>
                      <a:pPr lvl="0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Иные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м</a:t>
                      </a: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ежбюджетные трансферты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27 519,2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27 369,6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99,5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8327684"/>
              </p:ext>
            </p:extLst>
          </p:nvPr>
        </p:nvGraphicFramePr>
        <p:xfrm>
          <a:off x="-1" y="0"/>
          <a:ext cx="12190413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8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58477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-1"/>
            <a:ext cx="757297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58477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4565" y="796338"/>
            <a:ext cx="115212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Бюджет муниципального образования «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Б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аяндаевский район» формируется в программном формате.</a:t>
            </a:r>
          </a:p>
          <a:p>
            <a:pPr indent="45720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Информация исполнения бюджетных ассигнований за 2022 год, отраженных в бюджете, в разрезе муниципальных программ и непрограммных расходов представлена в таблице.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0413" cy="588670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19622" y="3894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588670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181338"/>
              </p:ext>
            </p:extLst>
          </p:nvPr>
        </p:nvGraphicFramePr>
        <p:xfrm>
          <a:off x="118543" y="788694"/>
          <a:ext cx="11953328" cy="59334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237362"/>
                <a:gridCol w="1493390"/>
                <a:gridCol w="1571987"/>
                <a:gridCol w="1650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Назначено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Исполнено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Общегосударственные вопросы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79 463,6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79 363,6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Национальная оборона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750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750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7 652,7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7 652,7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Национальная экономика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675,7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655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96,9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Жилищно-коммунальное хозяйство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1 574,7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1 574,7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Охрана окружающей среды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4 092,9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4 086,1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Образование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654 974,7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650 683,8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Культура, кинематография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33 598,0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33 598,0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Здравоохранение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Социальная политика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31 833,2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31 833,1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Физическая культура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и спорт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4 340,9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4 340,9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Средства массовой информации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3 514,8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3 514,8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Обслуживание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государственного и муниципального долга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Межбюджетные трансферты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106 416,6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106 416,6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ИТОГО РАСХОДОВ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928 987,8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924 559,3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99,5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1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0413" cy="588670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3894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588670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634649" y="589492"/>
            <a:ext cx="5030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Перечень муниципальных программ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64819"/>
              </p:ext>
            </p:extLst>
          </p:nvPr>
        </p:nvGraphicFramePr>
        <p:xfrm>
          <a:off x="95274" y="1051159"/>
          <a:ext cx="11999864" cy="569020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704857"/>
                <a:gridCol w="1368152"/>
                <a:gridCol w="1440160"/>
                <a:gridCol w="1486695"/>
              </a:tblGrid>
              <a:tr h="692722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Назначено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Исполнено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3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«Развитие образования на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644 398,1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640 107,2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3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«Поддержка и развитие физической культуры и спорта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4 340,9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4 309,9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3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«Развитие культуры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43 069,0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43 069,0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272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«Профилактика заболеваемости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социально-значимыми болезнями в Баяндаевском районе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</a:p>
                    <a:p>
                      <a:pPr algn="ctr"/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3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«Молодежная политика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71,3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71,3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3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«Социальная поддержка населения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27 068,6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27 068,5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272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«Энергосбережение и повышение энергетической эффективности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332,8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332,8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3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«Молодым семьям доступное жилье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3 865,0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3 865,0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3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«Комплексное развитие сельских территорий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на 2020-2024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1 343,8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1 337,0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99,5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3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«Повышение безопасности дорожного движения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565,4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544,7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96,3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3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«Охрана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окружающей среды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349,1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3 349,1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6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0413" cy="588670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3894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588669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074946"/>
              </p:ext>
            </p:extLst>
          </p:nvPr>
        </p:nvGraphicFramePr>
        <p:xfrm>
          <a:off x="118542" y="1268760"/>
          <a:ext cx="11953328" cy="37744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237362"/>
                <a:gridCol w="1493390"/>
                <a:gridCol w="1571987"/>
                <a:gridCol w="1650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Назначено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Исполнено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«Управление муниципальными финансами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118 219,4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118 209,4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«Профилактика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правонарушений и социального сиротства в Баяндаевском районе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43,3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43,3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«Профилактика терроризма и экстремизма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на территории МО «Баяндаевский район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173,6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173,6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«Совершенствование механизмов управления экономическим развитием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74 731,1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74 631,1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Итого по муниципальным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программам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921 661,4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917 3232,9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99,5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Непрограммные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расходы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7 326,4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7 326,4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ИТОГО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928 987,8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924 559,3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99,5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551590" y="796062"/>
            <a:ext cx="2455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Продолжение таблицы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0413" cy="607720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22673" y="22944"/>
            <a:ext cx="510428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РАСХОДЫ НА ОБРАЗОВАНИЕ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607720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Picture 18" descr="https://school.sibstrin.ru/img/1864390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694" y="5278533"/>
            <a:ext cx="1456786" cy="136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8165" y="662156"/>
            <a:ext cx="11220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Расходы на образование реализованы в рамках подпрограмм программы «Развитие образования в МО «Баяндаевский район» на 2019-2024 годы» 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729306"/>
              </p:ext>
            </p:extLst>
          </p:nvPr>
        </p:nvGraphicFramePr>
        <p:xfrm>
          <a:off x="334566" y="1556792"/>
          <a:ext cx="11609914" cy="30327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388492"/>
                <a:gridCol w="1820537"/>
                <a:gridCol w="1893360"/>
                <a:gridCol w="15075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подпрограммы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Назначено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Исполнено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«Повышение доступности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и качества дошкольного образования»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135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251,7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134 852,0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«Повышение доступности и качества общего образования»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450 195,2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446 574,0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«Повышение доступности и качества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дополнительного образования»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31 422,9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31 422,9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«Организация отдыха и оздоровления детей»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5 887,9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5 887,9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«Обеспечение деятельности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Управления образования»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640,4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21 640,4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6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8162" y="738282"/>
            <a:ext cx="6806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Уважаемые жители Баяндаевского района!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6614" y="1484784"/>
            <a:ext cx="10657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Вашему вниманию представлен информационный материал «Бюджет для граждан», созданный для обеспечения реализации принципа прозрачности (открытости) и обеспечения доступного информирования граждан об основных понятиях бюджета и бюджетного процесса, а также об основных направлениях исполнения местного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402389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0413" cy="607720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22673" y="22944"/>
            <a:ext cx="424064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РАСХОДЫ НА КУЛЬТУРУ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607720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8165" y="662156"/>
            <a:ext cx="11220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Расходы по разделу «Культура, кинематография» реализованы в рамках подпрограмм муниципальной программы «Развитие культуры МО «Баяндаевский район» на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2019-2024»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00633"/>
              </p:ext>
            </p:extLst>
          </p:nvPr>
        </p:nvGraphicFramePr>
        <p:xfrm>
          <a:off x="491318" y="1556792"/>
          <a:ext cx="11227357" cy="22910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177985"/>
                <a:gridCol w="1760549"/>
                <a:gridCol w="1830972"/>
                <a:gridCol w="14578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подпрограммы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Назначено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Исполнено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«Повышение доступности и качества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муниципальных услуг в сфере культурного досуга населения»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21 971,2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21 971,2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«Повышение доступности и качества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дополнительного образования»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471,0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9 471,0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«Обеспечение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деятельности Отдела культуры»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11 626,8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11 626,8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558" y="5229200"/>
            <a:ext cx="2761018" cy="151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05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0413" cy="607720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22673" y="22944"/>
            <a:ext cx="712451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РАСХОДЫ НА СОЦИАЛЬНУЮ ПОЛИТИКУ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607720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Picture 5" descr="C:\Users\Petr\Downloads\safety-3502287_19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1751" y="5589240"/>
            <a:ext cx="2278783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56958" y="610424"/>
            <a:ext cx="11076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Расходы по разделу «Социальная политика» планируются в рамках муниципальных программ «Социальная поддержка населения Баяндаевского района на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2019-2024годы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73958"/>
              </p:ext>
            </p:extLst>
          </p:nvPr>
        </p:nvGraphicFramePr>
        <p:xfrm>
          <a:off x="246497" y="1351102"/>
          <a:ext cx="11697417" cy="357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4893"/>
                <a:gridCol w="1440160"/>
                <a:gridCol w="1296144"/>
                <a:gridCol w="1456220"/>
              </a:tblGrid>
              <a:tr h="370840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основных мероприятий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Назначено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Исполнено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исполнения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«Обеспечение предоставления мер социальной поддержки и социальных услуг в рамках полномочий муниципального района»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95,0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95,0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«Выплата пенсии за выслугу лет гражданам, замещавшим должности муниципальной службы Баяндаевского района»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4 426,8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426,8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«Доступная среда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для инвалидов и других маломобильных групп населения на 2019-2024 годы»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11,2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«Обеспечение деятельности по предоставлению мер социальной поддержки многодетными и малоимущим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семьям»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7 787,9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787,8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Итого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по основным мероприятиям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12 320,9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320,8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63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8941" y="476672"/>
            <a:ext cx="5049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КОНТАКТНАЯ ИНФОРМАЦИЯ 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5169" y="2456412"/>
            <a:ext cx="7317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Материал подготовлен Финансовым управлением </a:t>
            </a:r>
          </a:p>
          <a:p>
            <a:pPr algn="ctr"/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дминистрации МО «Баяндаевский район»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054278"/>
            <a:ext cx="12190413" cy="803722"/>
          </a:xfrm>
          <a:prstGeom prst="rect">
            <a:avLst/>
          </a:pr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2566" y="6054278"/>
            <a:ext cx="4965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Иркутская область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Баяндаевский район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,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с. Баяндай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ул. Бутунаева, 2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2566" y="0"/>
            <a:ext cx="0" cy="605427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950085" y="6362054"/>
            <a:ext cx="4240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Тел. 8(39537)9-12-41,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fin40@gfu.ru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54570" y="0"/>
            <a:ext cx="0" cy="605427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90550" y="0"/>
            <a:ext cx="0" cy="605427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0" y="5445224"/>
            <a:ext cx="622598" cy="60905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0" y="5517232"/>
            <a:ext cx="550590" cy="537046"/>
          </a:xfrm>
          <a:prstGeom prst="line">
            <a:avLst/>
          </a:prstGeom>
          <a:ln w="63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0" y="5661248"/>
            <a:ext cx="406574" cy="393030"/>
          </a:xfrm>
          <a:prstGeom prst="line">
            <a:avLst/>
          </a:prstGeom>
          <a:ln w="63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0" y="5749751"/>
            <a:ext cx="311299" cy="304527"/>
          </a:xfrm>
          <a:prstGeom prst="line">
            <a:avLst/>
          </a:prstGeom>
          <a:ln w="31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5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57914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-5631"/>
            <a:ext cx="372768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ПОНЯТИЕ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57914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1319" y="1159688"/>
            <a:ext cx="11207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Бюджет –  форма образования и расходования денежных средств, предназначенных  для  финансового обеспечения задач и функций государства и местного самоуправления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1319" y="2360017"/>
            <a:ext cx="92326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Важнейшие части бюджета – это его доходная и расходная части: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85263" y="2939673"/>
            <a:ext cx="941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доходная часть показывает источники денежных средств бюджета;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85263" y="3573016"/>
            <a:ext cx="10081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расходная часть показывает, на какие цели направляются аккумулированные государством средства.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7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74" y="620688"/>
            <a:ext cx="11468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Бюджетная политика включает в себя определение соотношения между доходной и расходной частями  бюджета. Здесь возможны три различных варианта: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Блок-схема: магнитный диск 2"/>
          <p:cNvSpPr/>
          <p:nvPr/>
        </p:nvSpPr>
        <p:spPr>
          <a:xfrm>
            <a:off x="838622" y="2420888"/>
            <a:ext cx="1224136" cy="194421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Расходы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2062758" y="2420888"/>
            <a:ext cx="1224136" cy="1944216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Доходы </a:t>
            </a: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598" y="1910476"/>
            <a:ext cx="3235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Сбалансированный бюджет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578" y="4736398"/>
            <a:ext cx="2104359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Расходы =доходы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6253152" y="3064998"/>
            <a:ext cx="1224136" cy="1300106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Доходы </a:t>
            </a: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5029016" y="2420888"/>
            <a:ext cx="1224136" cy="194421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Расходы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9119542" y="3176127"/>
            <a:ext cx="1224136" cy="131224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Расходы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10343678" y="2544153"/>
            <a:ext cx="1224136" cy="1944216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Доходы </a:t>
            </a: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00972" y="1907738"/>
            <a:ext cx="21881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Дефицит бюджета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0972" y="4730675"/>
            <a:ext cx="2104359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Расходы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&gt;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доходы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62643" y="4736398"/>
            <a:ext cx="2162067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Расходы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&lt;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доходы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62643" y="1907738"/>
            <a:ext cx="2201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Профицит бюджет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150990" y="1772816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399462" y="1772816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9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59819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13419"/>
            <a:ext cx="425328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БЮДЖЕТНАЯ СИСТЕМА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59819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3151" y="980728"/>
            <a:ext cx="11207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Бюджетная система Российской Федерации –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Российской Федерации, местных бюджетов и бюджетов государственных внебюджетных фондов. 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134606771"/>
              </p:ext>
            </p:extLst>
          </p:nvPr>
        </p:nvGraphicFramePr>
        <p:xfrm>
          <a:off x="942669" y="3284984"/>
          <a:ext cx="1013558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430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430194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БЮДЖЕТНЫЙ ПРОЦЕСС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26754" y="1318320"/>
            <a:ext cx="7776864" cy="1246058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Составление проекта бюджета на очередной финансовый год и плановый период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(июль-октябрь)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26754" y="2965594"/>
            <a:ext cx="7776864" cy="760730"/>
          </a:xfrm>
          <a:prstGeom prst="round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Рассмотрение проекта бюджета и его  утверждение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(ноябрь-декабрь)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4846" y="4250541"/>
            <a:ext cx="6120680" cy="760730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Исполнение бюджета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(январь-декабрь)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4846" y="5450264"/>
            <a:ext cx="6120680" cy="760730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Отчётность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(январь-декабрь)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1126654" y="1772816"/>
            <a:ext cx="864096" cy="1573143"/>
          </a:xfrm>
          <a:prstGeom prst="curv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 flipH="1">
            <a:off x="9803618" y="3350888"/>
            <a:ext cx="936104" cy="1477199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1846734" y="4581128"/>
            <a:ext cx="1008112" cy="1573143"/>
          </a:xfrm>
          <a:prstGeom prst="curv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7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0413" cy="584776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0"/>
            <a:ext cx="757297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584776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559" y="836712"/>
            <a:ext cx="11665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За 2022 год за счет всех видов доходов исполнение по расходам составило в сумме 924 559,3 тыс. рублей или 99,5%.</a:t>
            </a:r>
          </a:p>
          <a:p>
            <a:pPr indent="45720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На территории МО «Баяндаевский район» за счет средств местного бюджета финансируется 44 получателей средств местного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50217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496307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982638" y="-19051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496306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0550" y="518058"/>
            <a:ext cx="1150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Основные характеристики бюджета 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МО «Баяндаевский район» на 2022 год 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39622" y="13490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324793"/>
              </p:ext>
            </p:extLst>
          </p:nvPr>
        </p:nvGraphicFramePr>
        <p:xfrm>
          <a:off x="1" y="1349055"/>
          <a:ext cx="12190412" cy="5508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8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0413" cy="584776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0"/>
            <a:ext cx="757297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584776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52181"/>
              </p:ext>
            </p:extLst>
          </p:nvPr>
        </p:nvGraphicFramePr>
        <p:xfrm>
          <a:off x="1" y="584776"/>
          <a:ext cx="12190412" cy="6273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72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4581</TotalTime>
  <Words>1363</Words>
  <Application>Microsoft Office PowerPoint</Application>
  <PresentationFormat>Произвольный</PresentationFormat>
  <Paragraphs>438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 Windows</cp:lastModifiedBy>
  <cp:revision>214</cp:revision>
  <dcterms:created xsi:type="dcterms:W3CDTF">2022-09-14T02:41:20Z</dcterms:created>
  <dcterms:modified xsi:type="dcterms:W3CDTF">2023-04-12T01:53:52Z</dcterms:modified>
</cp:coreProperties>
</file>